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tiff" ContentType="image/tif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notesSlides/notesSlide2.xml" ContentType="application/vnd.openxmlformats-officedocument.presentationml.notesSlide+xml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8" r:id="rId11"/>
    <p:sldId id="327" r:id="rId12"/>
    <p:sldId id="314" r:id="rId13"/>
    <p:sldId id="328" r:id="rId14"/>
    <p:sldId id="315" r:id="rId15"/>
    <p:sldId id="316" r:id="rId16"/>
    <p:sldId id="321" r:id="rId17"/>
    <p:sldId id="271" r:id="rId18"/>
    <p:sldId id="270" r:id="rId19"/>
    <p:sldId id="269" r:id="rId20"/>
    <p:sldId id="282" r:id="rId21"/>
    <p:sldId id="284" r:id="rId22"/>
    <p:sldId id="283" r:id="rId23"/>
    <p:sldId id="299" r:id="rId24"/>
    <p:sldId id="257" r:id="rId25"/>
    <p:sldId id="260" r:id="rId26"/>
    <p:sldId id="261" r:id="rId27"/>
    <p:sldId id="263" r:id="rId28"/>
    <p:sldId id="262" r:id="rId29"/>
    <p:sldId id="267" r:id="rId30"/>
    <p:sldId id="268" r:id="rId31"/>
    <p:sldId id="266" r:id="rId32"/>
    <p:sldId id="258" r:id="rId33"/>
    <p:sldId id="300" r:id="rId34"/>
    <p:sldId id="279" r:id="rId35"/>
    <p:sldId id="322" r:id="rId36"/>
    <p:sldId id="323" r:id="rId37"/>
    <p:sldId id="329" r:id="rId38"/>
    <p:sldId id="324" r:id="rId39"/>
    <p:sldId id="325" r:id="rId40"/>
    <p:sldId id="326" r:id="rId41"/>
    <p:sldId id="275" r:id="rId42"/>
  </p:sldIdLst>
  <p:sldSz cx="9144000" cy="6858000" type="screen4x3"/>
  <p:notesSz cx="7315200" cy="9601200"/>
  <p:custDataLst>
    <p:tags r:id="rId45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09" autoAdjust="0"/>
  </p:normalViewPr>
  <p:slideViewPr>
    <p:cSldViewPr>
      <p:cViewPr varScale="1">
        <p:scale>
          <a:sx n="87" d="100"/>
          <a:sy n="87" d="100"/>
        </p:scale>
        <p:origin x="-191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5" Type="http://schemas.openxmlformats.org/officeDocument/2006/relationships/image" Target="../media/image9.emf"/><Relationship Id="rId1" Type="http://schemas.openxmlformats.org/officeDocument/2006/relationships/image" Target="../media/image5.emf"/><Relationship Id="rId2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Relationship Id="rId2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82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 dirty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Forelæsning: 25 personer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example:</a:t>
            </a:r>
          </a:p>
          <a:p>
            <a:endParaRPr lang="en-US" dirty="0" smtClean="0"/>
          </a:p>
          <a:p>
            <a:r>
              <a:rPr lang="en-US" dirty="0" smtClean="0"/>
              <a:t>Images of Iijima have their average intensity level rescaled with the intensity of the local image patch in Koenderinks image.</a:t>
            </a:r>
          </a:p>
          <a:p>
            <a:endParaRPr lang="en-US" dirty="0" smtClean="0"/>
          </a:p>
          <a:p>
            <a:r>
              <a:rPr lang="en-US" dirty="0" smtClean="0"/>
              <a:t>We can interpret</a:t>
            </a:r>
            <a:r>
              <a:rPr lang="en-US" baseline="0" dirty="0" smtClean="0"/>
              <a:t> this image at fine scales and see Iijima or at large scales and see Koenderink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see the same object at different</a:t>
            </a:r>
            <a:r>
              <a:rPr lang="en-US" baseline="0" dirty="0" smtClean="0"/>
              <a:t> resolutions. </a:t>
            </a:r>
          </a:p>
          <a:p>
            <a:r>
              <a:rPr lang="en-US" baseline="0" dirty="0" smtClean="0"/>
              <a:t>It is the same object but it appear differently.</a:t>
            </a:r>
          </a:p>
          <a:p>
            <a:r>
              <a:rPr lang="en-US" baseline="0" dirty="0" smtClean="0"/>
              <a:t>How do we become robust to this effect?</a:t>
            </a:r>
          </a:p>
          <a:p>
            <a:r>
              <a:rPr lang="en-US" baseline="0" dirty="0" smtClean="0"/>
              <a:t>Answer: Do processing at multiple scales to achieve scale invariance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 the object slightly in front of the camera and the image changes drastically at grid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30</a:t>
            </a:fld>
            <a:endParaRPr lang="da-DK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year: Consider dropping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scale sigma=0</a:t>
            </a:r>
            <a:r>
              <a:rPr lang="en-US" baseline="0" dirty="0" smtClean="0"/>
              <a:t> we have the original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Try to make a 3D illustration of the scale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33</a:t>
            </a:fld>
            <a:endParaRPr lang="da-DK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simply an</a:t>
            </a:r>
            <a:r>
              <a:rPr lang="en-US" baseline="0" dirty="0" smtClean="0"/>
              <a:t> implementation of scale space taking advantage of the reduction in detail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Consider adding a bit more details here: E.g. subsample by taking every second pixels after Gaussian blurring.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34</a:t>
            </a:fld>
            <a:endParaRPr lang="da-DK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year: The Lindeberg</a:t>
            </a:r>
            <a:r>
              <a:rPr lang="en-US" baseline="0" dirty="0" smtClean="0"/>
              <a:t> paper I think is overkill for them – convert it to additional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41</a:t>
            </a:fld>
            <a:endParaRPr lang="da-DK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925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different views of the</a:t>
            </a:r>
            <a:r>
              <a:rPr lang="en-US" baseline="0" dirty="0" smtClean="0"/>
              <a:t> same building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Ideally we would like to find the location in the other image that corresponds to the same physical location on the building.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18</a:t>
            </a:fld>
            <a:endParaRPr lang="da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potential matches</a:t>
            </a:r>
            <a:r>
              <a:rPr lang="en-US" baseline="0" dirty="0" smtClean="0"/>
              <a:t> – in principal we can have several candidates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match distinct point structures, but curves are not trivial to match.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a drawing of two curves and explain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20</a:t>
            </a:fld>
            <a:endParaRPr lang="da-DK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</a:t>
            </a:r>
            <a:r>
              <a:rPr lang="en-US" baseline="0" dirty="0" smtClean="0"/>
              <a:t> not all locations are easily matched why not try to find good points to match?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Lets consider the sparse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</a:t>
            </a:r>
            <a:r>
              <a:rPr lang="en-US" baseline="0" dirty="0" smtClean="0"/>
              <a:t>: Dark blobs</a:t>
            </a:r>
          </a:p>
          <a:p>
            <a:r>
              <a:rPr lang="en-US" baseline="0" dirty="0" smtClean="0"/>
              <a:t>Red: Bright blobs</a:t>
            </a:r>
          </a:p>
          <a:p>
            <a:r>
              <a:rPr lang="en-US" baseline="0" dirty="0" smtClean="0"/>
              <a:t>Scale = 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trickers on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outer space to atoms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25</a:t>
            </a:fld>
            <a:endParaRPr lang="da-DK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Dithering effect on the</a:t>
            </a:r>
            <a:r>
              <a:rPr lang="en-US" baseline="0" dirty="0" smtClean="0"/>
              <a:t> cats image and the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240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229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733800"/>
            <a:ext cx="8229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Measurements and scale; PhD course on Scale Space, </a:t>
            </a:r>
            <a:r>
              <a:rPr lang="en-US" dirty="0" err="1"/>
              <a:t>Cph</a:t>
            </a:r>
            <a:r>
              <a:rPr lang="en-US" dirty="0"/>
              <a:t> 1-5 Dec 2003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ECE61038-8597-BC4F-AEEF-FE1747EC95E0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4038600" cy="50292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1430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37338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Measurements and scale; PhD course on Scale Space, Cph 1-5 Dec 2003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21E3B22C-5572-B842-9411-56425F3C34EF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1430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338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37338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Measurements and scale; PhD course on Scale Space, Cph 1-5 Dec 2003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B8058BB2-56CE-D340-8B0A-E9852EF80C91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1.bin"/><Relationship Id="rId12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7.bin"/><Relationship Id="rId4" Type="http://schemas.openxmlformats.org/officeDocument/2006/relationships/image" Target="../media/image13.emf"/><Relationship Id="rId5" Type="http://schemas.openxmlformats.org/officeDocument/2006/relationships/oleObject" Target="../embeddings/oleObject8.bin"/><Relationship Id="rId6" Type="http://schemas.openxmlformats.org/officeDocument/2006/relationships/image" Target="../media/image14.emf"/><Relationship Id="rId7" Type="http://schemas.openxmlformats.org/officeDocument/2006/relationships/oleObject" Target="../embeddings/oleObject9.bin"/><Relationship Id="rId8" Type="http://schemas.openxmlformats.org/officeDocument/2006/relationships/image" Target="../media/image15.emf"/><Relationship Id="rId9" Type="http://schemas.openxmlformats.org/officeDocument/2006/relationships/oleObject" Target="../embeddings/oleObject10.bin"/><Relationship Id="rId10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oleObject" Target="../embeddings/oleObject13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14.bin"/><Relationship Id="rId7" Type="http://schemas.openxmlformats.org/officeDocument/2006/relationships/image" Target="../media/image2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4" Type="http://schemas.openxmlformats.org/officeDocument/2006/relationships/image" Target="../media/image27.wmf"/><Relationship Id="rId5" Type="http://schemas.openxmlformats.org/officeDocument/2006/relationships/image" Target="../media/image28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4" Type="http://schemas.openxmlformats.org/officeDocument/2006/relationships/image" Target="../media/image25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.magnet.fsu.edu/primer/java/scienceopticsu/powersof10/index.html" TargetMode="External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4" Type="http://schemas.openxmlformats.org/officeDocument/2006/relationships/image" Target="../media/image35.wmf"/><Relationship Id="rId5" Type="http://schemas.openxmlformats.org/officeDocument/2006/relationships/image" Target="../media/image36.w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4" Type="http://schemas.openxmlformats.org/officeDocument/2006/relationships/image" Target="../media/image38.jpeg"/><Relationship Id="rId5" Type="http://schemas.openxmlformats.org/officeDocument/2006/relationships/image" Target="../media/image39.jpeg"/><Relationship Id="rId6" Type="http://schemas.openxmlformats.org/officeDocument/2006/relationships/image" Target="../media/image40.jpeg"/><Relationship Id="rId7" Type="http://schemas.openxmlformats.org/officeDocument/2006/relationships/image" Target="../media/image41.jpeg"/><Relationship Id="rId8" Type="http://schemas.openxmlformats.org/officeDocument/2006/relationships/image" Target="../media/image42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oleObject" Target="../embeddings/oleObject16.bin"/><Relationship Id="rId13" Type="http://schemas.openxmlformats.org/officeDocument/2006/relationships/image" Target="../media/image45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7" Type="http://schemas.openxmlformats.org/officeDocument/2006/relationships/image" Target="../media/image49.emf"/><Relationship Id="rId8" Type="http://schemas.openxmlformats.org/officeDocument/2006/relationships/image" Target="../media/image50.emf"/><Relationship Id="rId9" Type="http://schemas.openxmlformats.org/officeDocument/2006/relationships/image" Target="../media/image51.emf"/><Relationship Id="rId10" Type="http://schemas.openxmlformats.org/officeDocument/2006/relationships/oleObject" Target="../embeddings/oleObject15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2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5.bin"/><Relationship Id="rId12" Type="http://schemas.openxmlformats.org/officeDocument/2006/relationships/image" Target="../media/image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oleObject" Target="../embeddings/oleObject1.bin"/><Relationship Id="rId4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6.emf"/><Relationship Id="rId7" Type="http://schemas.openxmlformats.org/officeDocument/2006/relationships/oleObject" Target="../embeddings/oleObject3.bin"/><Relationship Id="rId8" Type="http://schemas.openxmlformats.org/officeDocument/2006/relationships/image" Target="../media/image7.emf"/><Relationship Id="rId9" Type="http://schemas.openxmlformats.org/officeDocument/2006/relationships/oleObject" Target="../embeddings/oleObject4.bin"/><Relationship Id="rId10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oleObject" Target="../embeddings/oleObject6.bin"/><Relationship Id="rId5" Type="http://schemas.openxmlformats.org/officeDocument/2006/relationships/image" Target="../media/image1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Corners and</a:t>
            </a:r>
            <a:br>
              <a:rPr lang="en-US" sz="2800" dirty="0" smtClean="0"/>
            </a:br>
            <a:r>
              <a:rPr lang="en-US" sz="2800" dirty="0" smtClean="0"/>
              <a:t>Interest Points Matching</a:t>
            </a:r>
            <a:endParaRPr lang="en-US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 smtClean="0"/>
              <a:t>Søren I. Olsen</a:t>
            </a:r>
            <a:endParaRPr lang="da-DK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 dirty="0">
                <a:solidFill>
                  <a:schemeClr val="tx2"/>
                </a:solidFill>
              </a:rPr>
            </a:br>
            <a:endParaRPr lang="da-DK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r>
              <a:rPr lang="en-US" dirty="0" smtClean="0"/>
              <a:t>A function that is positive in the central area is: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Rewrite: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Now set b = 0, let          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 smtClean="0"/>
              <a:t>    and use that              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and       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613594"/>
              </p:ext>
            </p:extLst>
          </p:nvPr>
        </p:nvGraphicFramePr>
        <p:xfrm>
          <a:off x="2205038" y="2636838"/>
          <a:ext cx="4284662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0" name="Equation" r:id="rId3" imgW="1727200" imgH="203200" progId="Equation.3">
                  <p:embed/>
                </p:oleObj>
              </mc:Choice>
              <mc:Fallback>
                <p:oleObj name="Equation" r:id="rId3" imgW="17272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5038" y="2636838"/>
                        <a:ext cx="4284662" cy="504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8265120"/>
              </p:ext>
            </p:extLst>
          </p:nvPr>
        </p:nvGraphicFramePr>
        <p:xfrm>
          <a:off x="3563888" y="4509120"/>
          <a:ext cx="1224136" cy="7213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1" name="Equation" r:id="rId5" imgW="711200" imgH="419100" progId="Equation.3">
                  <p:embed/>
                </p:oleObj>
              </mc:Choice>
              <mc:Fallback>
                <p:oleObj name="Equation" r:id="rId5" imgW="7112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63888" y="4509120"/>
                        <a:ext cx="1224136" cy="7213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165694"/>
              </p:ext>
            </p:extLst>
          </p:nvPr>
        </p:nvGraphicFramePr>
        <p:xfrm>
          <a:off x="2843808" y="5229200"/>
          <a:ext cx="290432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2" name="Equation" r:id="rId7" imgW="1536700" imgH="228600" progId="Equation.3">
                  <p:embed/>
                </p:oleObj>
              </mc:Choice>
              <mc:Fallback>
                <p:oleObj name="Equation" r:id="rId7" imgW="1536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3808" y="5229200"/>
                        <a:ext cx="2904323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6632"/>
              </p:ext>
            </p:extLst>
          </p:nvPr>
        </p:nvGraphicFramePr>
        <p:xfrm>
          <a:off x="1907704" y="5733256"/>
          <a:ext cx="2997334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3" name="Equation" r:id="rId9" imgW="1409700" imgH="203200" progId="Equation.3">
                  <p:embed/>
                </p:oleObj>
              </mc:Choice>
              <mc:Fallback>
                <p:oleObj name="Equation" r:id="rId9" imgW="140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7704" y="5733256"/>
                        <a:ext cx="2997334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193497"/>
              </p:ext>
            </p:extLst>
          </p:nvPr>
        </p:nvGraphicFramePr>
        <p:xfrm>
          <a:off x="2484438" y="3328988"/>
          <a:ext cx="4100512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864" name="Equation" r:id="rId11" imgW="1790700" imgH="508000" progId="Equation.3">
                  <p:embed/>
                </p:oleObj>
              </mc:Choice>
              <mc:Fallback>
                <p:oleObj name="Equation" r:id="rId11" imgW="1790700" imgH="508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484438" y="3328988"/>
                        <a:ext cx="4100512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451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r>
              <a:rPr lang="en-US" dirty="0" smtClean="0"/>
              <a:t>We get 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We mark corner points as the ones with locally maximum value of R &gt; 0.</a:t>
            </a:r>
          </a:p>
          <a:p>
            <a:endParaRPr lang="en-US" dirty="0"/>
          </a:p>
          <a:p>
            <a:r>
              <a:rPr lang="en-US" dirty="0" smtClean="0"/>
              <a:t>The value of k must be &lt; 0.25.  Often values between 0.15 and 0.20 are used.</a:t>
            </a:r>
          </a:p>
          <a:p>
            <a:endParaRPr lang="en-US" dirty="0"/>
          </a:p>
          <a:p>
            <a:r>
              <a:rPr lang="en-US" dirty="0" smtClean="0"/>
              <a:t>The detector may (as the other detectors) be extended to multiple scales.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608008"/>
              </p:ext>
            </p:extLst>
          </p:nvPr>
        </p:nvGraphicFramePr>
        <p:xfrm>
          <a:off x="2555776" y="2132856"/>
          <a:ext cx="3126325" cy="546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43" name="Equation" r:id="rId3" imgW="1308100" imgH="228600" progId="Equation.3">
                  <p:embed/>
                </p:oleObj>
              </mc:Choice>
              <mc:Fallback>
                <p:oleObj name="Equation" r:id="rId3" imgW="1308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776" y="2132856"/>
                        <a:ext cx="3126325" cy="546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198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Harris corner detection</a:t>
            </a:r>
            <a:endParaRPr lang="en-US" dirty="0"/>
          </a:p>
        </p:txBody>
      </p:sp>
      <p:pic>
        <p:nvPicPr>
          <p:cNvPr id="4" name="Content Placeholder 3" descr="harriscorn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388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Harris corners (fixed scale)</a:t>
            </a:r>
            <a:endParaRPr lang="en-US" dirty="0"/>
          </a:p>
        </p:txBody>
      </p:sp>
      <p:pic>
        <p:nvPicPr>
          <p:cNvPr id="4" name="Content Placeholder 3" descr="Erimitage1_ImpHarris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670" y="1600200"/>
            <a:ext cx="6802659" cy="4525963"/>
          </a:xfrm>
        </p:spPr>
      </p:pic>
    </p:spTree>
    <p:extLst>
      <p:ext uri="{BB962C8B-B14F-4D97-AF65-F5344CB8AC3E}">
        <p14:creationId xmlns:p14="http://schemas.microsoft.com/office/powerpoint/2010/main" val="7061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Plessey corner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</a:t>
            </a:r>
            <a:r>
              <a:rPr lang="en-US" sz="2000" dirty="0" smtClean="0"/>
              <a:t>he Plessey approach avoid the constant </a:t>
            </a:r>
            <a:r>
              <a:rPr lang="en-US" sz="2000" i="1" dirty="0" smtClean="0"/>
              <a:t>k </a:t>
            </a:r>
            <a:r>
              <a:rPr lang="en-US" sz="2000" dirty="0" smtClean="0"/>
              <a:t>using</a:t>
            </a:r>
            <a:r>
              <a:rPr lang="en-US" sz="2000" i="1" dirty="0" smtClean="0"/>
              <a:t>:</a:t>
            </a:r>
          </a:p>
          <a:p>
            <a:endParaRPr lang="en-US" i="1" dirty="0"/>
          </a:p>
          <a:p>
            <a:pPr marL="0" indent="0">
              <a:buNone/>
            </a:pPr>
            <a:endParaRPr lang="en-US" dirty="0" smtClean="0"/>
          </a:p>
          <a:p>
            <a:r>
              <a:rPr lang="en-US" sz="2000" dirty="0" smtClean="0"/>
              <a:t>Where the determinant and trace is defined as before.</a:t>
            </a:r>
          </a:p>
          <a:p>
            <a:endParaRPr lang="en-US" sz="2000" dirty="0" smtClean="0"/>
          </a:p>
          <a:p>
            <a:r>
              <a:rPr lang="en-US" sz="2000" dirty="0" smtClean="0"/>
              <a:t>Corner points are marked when the measure locally is maximal.</a:t>
            </a:r>
          </a:p>
          <a:p>
            <a:endParaRPr lang="en-US" sz="2000" dirty="0" smtClean="0"/>
          </a:p>
          <a:p>
            <a:r>
              <a:rPr lang="en-US" sz="2000" dirty="0" smtClean="0"/>
              <a:t>The measure </a:t>
            </a:r>
            <a:r>
              <a:rPr lang="en-US" sz="2000" i="1" dirty="0" smtClean="0"/>
              <a:t>Det/Tr</a:t>
            </a:r>
            <a:r>
              <a:rPr lang="en-US" sz="2000" dirty="0" smtClean="0"/>
              <a:t> is found using the harmonic mean of the two eigenvalues, i.e.:</a:t>
            </a:r>
            <a:endParaRPr lang="en-US" sz="2000" i="1" dirty="0"/>
          </a:p>
          <a:p>
            <a:endParaRPr lang="en-US" sz="2000" dirty="0"/>
          </a:p>
          <a:p>
            <a:endParaRPr lang="en-US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739874"/>
              </p:ext>
            </p:extLst>
          </p:nvPr>
        </p:nvGraphicFramePr>
        <p:xfrm>
          <a:off x="3419872" y="2060848"/>
          <a:ext cx="20637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0" name="Equation" r:id="rId4" imgW="1092200" imgH="431800" progId="Equation.3">
                  <p:embed/>
                </p:oleObj>
              </mc:Choice>
              <mc:Fallback>
                <p:oleObj name="Equation" r:id="rId4" imgW="1092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9872" y="2060848"/>
                        <a:ext cx="206375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2407770"/>
              </p:ext>
            </p:extLst>
          </p:nvPr>
        </p:nvGraphicFramePr>
        <p:xfrm>
          <a:off x="3635896" y="4941168"/>
          <a:ext cx="1008112" cy="11521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1" name="Equation" r:id="rId6" imgW="533400" imgH="609600" progId="Equation.3">
                  <p:embed/>
                </p:oleObj>
              </mc:Choice>
              <mc:Fallback>
                <p:oleObj name="Equation" r:id="rId6" imgW="533400" imgH="609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35896" y="4941168"/>
                        <a:ext cx="1008112" cy="11521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64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Plessey corner detection</a:t>
            </a:r>
            <a:endParaRPr lang="en-US" dirty="0"/>
          </a:p>
        </p:txBody>
      </p:sp>
      <p:pic>
        <p:nvPicPr>
          <p:cNvPr id="4" name="Content Placeholder 3" descr="noblecorn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440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other corner/interest point detectors exist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should be aware that you have only heard a fraction of the story. </a:t>
            </a:r>
          </a:p>
          <a:p>
            <a:r>
              <a:rPr lang="en-US" dirty="0" smtClean="0"/>
              <a:t>Another detector mark points where is iso-intensity curve through the point bends locally maximal.</a:t>
            </a:r>
          </a:p>
          <a:p>
            <a:r>
              <a:rPr lang="en-US" dirty="0" smtClean="0"/>
              <a:t>You may check: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The Kitchen operator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The Förstner corner detector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 smtClean="0"/>
              <a:t>The </a:t>
            </a:r>
            <a:r>
              <a:rPr lang="en-US" dirty="0"/>
              <a:t>S</a:t>
            </a:r>
            <a:r>
              <a:rPr lang="en-US" dirty="0" smtClean="0"/>
              <a:t>usan corner detector</a:t>
            </a:r>
          </a:p>
          <a:p>
            <a:pPr marL="400050" lvl="1" indent="0">
              <a:buNone/>
            </a:pPr>
            <a:endParaRPr lang="en-US" dirty="0" smtClean="0"/>
          </a:p>
          <a:p>
            <a:pPr marL="400050" lvl="1" indent="0">
              <a:buNone/>
            </a:pPr>
            <a:r>
              <a:rPr lang="en-US" sz="2400" dirty="0" smtClean="0"/>
              <a:t>Whatever you choose, be prepared to get something else compared to what you expected.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9251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we are going to use the interest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onsider the problem of matching two or more images</a:t>
            </a:r>
          </a:p>
          <a:p>
            <a:endParaRPr lang="en-US" dirty="0" smtClean="0"/>
          </a:p>
          <a:p>
            <a:r>
              <a:rPr lang="en-US" dirty="0" smtClean="0"/>
              <a:t>Relevant for</a:t>
            </a:r>
          </a:p>
          <a:p>
            <a:pPr lvl="1"/>
            <a:r>
              <a:rPr lang="en-US" dirty="0" smtClean="0"/>
              <a:t>3D reconstruction</a:t>
            </a:r>
          </a:p>
          <a:p>
            <a:pPr lvl="1"/>
            <a:r>
              <a:rPr lang="en-US" dirty="0" smtClean="0"/>
              <a:t>Content-based image retrieval </a:t>
            </a:r>
          </a:p>
          <a:p>
            <a:pPr lvl="1"/>
            <a:r>
              <a:rPr lang="en-US" dirty="0" smtClean="0"/>
              <a:t>Object detection and recognition</a:t>
            </a:r>
          </a:p>
          <a:p>
            <a:pPr lvl="1"/>
            <a:r>
              <a:rPr lang="en-US" dirty="0" smtClean="0"/>
              <a:t>Tracking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494116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In general (if we do not know a lot about from where the images are taken) a point in one image may match any point in the other image.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Fundamental </a:t>
            </a:r>
            <a:r>
              <a:rPr lang="en-US" dirty="0" smtClean="0"/>
              <a:t>Question:</a:t>
            </a:r>
            <a:br>
              <a:rPr lang="en-US" dirty="0" smtClean="0"/>
            </a:br>
            <a:r>
              <a:rPr lang="en-US" dirty="0" smtClean="0"/>
              <a:t>Where</a:t>
            </a:r>
            <a:r>
              <a:rPr lang="da-DK" dirty="0" smtClean="0"/>
              <a:t> </a:t>
            </a:r>
            <a:r>
              <a:rPr lang="da-DK" dirty="0"/>
              <a:t>did the </a:t>
            </a:r>
            <a:r>
              <a:rPr lang="en-US" dirty="0" smtClean="0"/>
              <a:t>underlying</a:t>
            </a:r>
            <a:r>
              <a:rPr lang="da-DK" dirty="0" smtClean="0"/>
              <a:t> </a:t>
            </a:r>
            <a:r>
              <a:rPr lang="da-DK" dirty="0"/>
              <a:t>feature go?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7544" y="566124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Matching:</a:t>
            </a:r>
            <a:r>
              <a:rPr lang="en-US" dirty="0" smtClean="0"/>
              <a:t> Ideally, we want to find the location in the other image which corresponds to the same physical location on the building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Strategy </a:t>
            </a:r>
            <a:r>
              <a:rPr lang="en-US" dirty="0"/>
              <a:t>Illustrated</a:t>
            </a:r>
          </a:p>
        </p:txBody>
      </p:sp>
      <p:pic>
        <p:nvPicPr>
          <p:cNvPr id="7171" name="Picture 4" descr="CorrMatch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196752"/>
            <a:ext cx="4680520" cy="374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5" descr="Im_Feat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744" y="4732628"/>
            <a:ext cx="2523744" cy="20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 descr="Im_Feat_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4732629"/>
            <a:ext cx="2548128" cy="206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234480" cy="634082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/>
                </a:solidFill>
              </a:rPr>
              <a:t>Today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Corners – statistical analysis of gradient directions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Harris, Plessey mf.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Interest points matching</a:t>
            </a:r>
          </a:p>
          <a:p>
            <a:endParaRPr lang="en-US" dirty="0"/>
          </a:p>
          <a:p>
            <a:r>
              <a:rPr lang="en-US" dirty="0" smtClean="0"/>
              <a:t>Introduction to descriptors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5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image patches can be matched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4800" y="5638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be able to figure out which points belongs to which we need a bit of structure:</a:t>
            </a:r>
          </a:p>
          <a:p>
            <a:r>
              <a:rPr lang="en-US" dirty="0" smtClean="0"/>
              <a:t>Sky patches are impossible to match. Occluded areas cannot be matched. Repetitive structures like windows may easily be mismatched.</a:t>
            </a:r>
            <a:br>
              <a:rPr lang="en-US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versus sparse matching?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57200" y="55626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Dense : Match all pixels in the images</a:t>
            </a:r>
          </a:p>
          <a:p>
            <a:r>
              <a:rPr lang="en-US" dirty="0" smtClean="0"/>
              <a:t>Sparse: Match a subset of positions in the images</a:t>
            </a:r>
            <a:br>
              <a:rPr lang="en-US" dirty="0" smtClean="0"/>
            </a:br>
            <a:r>
              <a:rPr lang="en-US" dirty="0" smtClean="0"/>
              <a:t>Both approaches have merit, but dense is computationally expensive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Salient</a:t>
            </a:r>
            <a:r>
              <a:rPr lang="da-DK" dirty="0" smtClean="0"/>
              <a:t> points = </a:t>
            </a:r>
            <a:r>
              <a:rPr lang="en-US" dirty="0" smtClean="0"/>
              <a:t>Interests</a:t>
            </a:r>
            <a:r>
              <a:rPr lang="da-DK" dirty="0" smtClean="0"/>
              <a:t>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Interest or Salient points</a:t>
            </a:r>
            <a:r>
              <a:rPr lang="en-US" dirty="0" smtClean="0"/>
              <a:t>: Local structure that appear distinct from the image in the surrounding region of the salient point.</a:t>
            </a:r>
          </a:p>
          <a:p>
            <a:endParaRPr lang="en-US" dirty="0" smtClean="0"/>
          </a:p>
          <a:p>
            <a:r>
              <a:rPr lang="en-US" dirty="0" smtClean="0"/>
              <a:t>We already know to detect such points!</a:t>
            </a:r>
          </a:p>
          <a:p>
            <a:endParaRPr lang="en-US" dirty="0" smtClean="0"/>
          </a:p>
          <a:p>
            <a:r>
              <a:rPr lang="en-US" dirty="0" smtClean="0"/>
              <a:t>Terminology: Salient points aka interest points aka key points aka features (old confusing terminology)</a:t>
            </a:r>
          </a:p>
          <a:p>
            <a:endParaRPr lang="en-US" dirty="0"/>
          </a:p>
          <a:p>
            <a:r>
              <a:rPr lang="en-US" dirty="0" smtClean="0"/>
              <a:t>Problem: How dense do we need the points?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blobs</a:t>
            </a:r>
            <a:endParaRPr lang="en-US" dirty="0"/>
          </a:p>
        </p:txBody>
      </p:sp>
      <p:pic>
        <p:nvPicPr>
          <p:cNvPr id="4" name="Content Placeholder 3" descr="Erimitage1_fixedblobs.ep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972" y="1611712"/>
            <a:ext cx="6768055" cy="4502939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know the size of things?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Multi-Scale analysis</a:t>
            </a:r>
          </a:p>
          <a:p>
            <a:pPr algn="ctr">
              <a:buNone/>
            </a:pPr>
            <a:r>
              <a:rPr lang="en-US" dirty="0" smtClean="0"/>
              <a:t>An Introduction to Scale Space Theory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8229600" cy="762000"/>
          </a:xfrm>
        </p:spPr>
        <p:txBody>
          <a:bodyPr/>
          <a:lstStyle/>
          <a:p>
            <a:r>
              <a:rPr lang="en-US" dirty="0" smtClean="0"/>
              <a:t>Measurements</a:t>
            </a:r>
            <a:br>
              <a:rPr lang="en-US" dirty="0" smtClean="0"/>
            </a:br>
            <a:r>
              <a:rPr lang="en-US" dirty="0" smtClean="0"/>
              <a:t>What do we measure?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4345" name="Picture 9" descr="Powersof10sel">
            <a:hlinkClick r:id="rId3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1844675"/>
            <a:ext cx="7632700" cy="3729038"/>
          </a:xfrm>
          <a:ln/>
        </p:spPr>
      </p:pic>
      <p:sp>
        <p:nvSpPr>
          <p:cNvPr id="8" name="TextBox 7"/>
          <p:cNvSpPr txBox="1"/>
          <p:nvPr/>
        </p:nvSpPr>
        <p:spPr>
          <a:xfrm>
            <a:off x="67818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Arjan Kuijper,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Objects have a </a:t>
            </a:r>
            <a:r>
              <a:rPr lang="en-US" dirty="0" smtClean="0">
                <a:solidFill>
                  <a:schemeClr val="accent2"/>
                </a:solidFill>
              </a:rPr>
              <a:t>size / scale</a:t>
            </a:r>
            <a:r>
              <a:rPr lang="en-US" dirty="0" smtClean="0"/>
              <a:t>.</a:t>
            </a:r>
            <a:endParaRPr lang="en-US" dirty="0"/>
          </a:p>
          <a:p>
            <a:pPr lvl="1"/>
            <a:r>
              <a:rPr lang="en-US" dirty="0"/>
              <a:t>Objects consists of objects of various </a:t>
            </a:r>
            <a:r>
              <a:rPr lang="en-US" dirty="0">
                <a:solidFill>
                  <a:schemeClr val="accent2"/>
                </a:solidFill>
              </a:rPr>
              <a:t>sizes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They contain several </a:t>
            </a:r>
            <a:r>
              <a:rPr lang="en-US" dirty="0">
                <a:solidFill>
                  <a:schemeClr val="accent2"/>
                </a:solidFill>
              </a:rPr>
              <a:t>scales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Objects are measured by some </a:t>
            </a:r>
            <a:r>
              <a:rPr lang="en-US" dirty="0">
                <a:solidFill>
                  <a:schemeClr val="accent2"/>
                </a:solidFill>
              </a:rPr>
              <a:t>device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Cameras, the eye, …</a:t>
            </a:r>
          </a:p>
          <a:p>
            <a:pPr lvl="1"/>
            <a:r>
              <a:rPr lang="en-US" dirty="0"/>
              <a:t>Devices are </a:t>
            </a:r>
            <a:r>
              <a:rPr lang="en-US" dirty="0">
                <a:solidFill>
                  <a:schemeClr val="accent2"/>
                </a:solidFill>
              </a:rPr>
              <a:t>finite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They have a minimum and a maximum detection range: the </a:t>
            </a:r>
            <a:r>
              <a:rPr lang="en-US" dirty="0">
                <a:solidFill>
                  <a:schemeClr val="accent2"/>
                </a:solidFill>
              </a:rPr>
              <a:t>inner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outer</a:t>
            </a:r>
            <a:r>
              <a:rPr lang="en-US" dirty="0"/>
              <a:t> scale. They determine the </a:t>
            </a:r>
            <a:r>
              <a:rPr lang="en-US" dirty="0">
                <a:solidFill>
                  <a:schemeClr val="accent2"/>
                </a:solidFill>
              </a:rPr>
              <a:t>spatial resolution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device must allow </a:t>
            </a:r>
            <a:r>
              <a:rPr lang="en-US" dirty="0">
                <a:solidFill>
                  <a:schemeClr val="accent2"/>
                </a:solidFill>
              </a:rPr>
              <a:t>multi-scale</a:t>
            </a:r>
            <a:r>
              <a:rPr lang="en-US" dirty="0"/>
              <a:t> structures.</a:t>
            </a:r>
          </a:p>
          <a:p>
            <a:pPr lvl="3"/>
            <a:r>
              <a:rPr lang="en-US" dirty="0"/>
              <a:t>It has to respect the various sizes of the object. The inner scale isn’t always the best scale.</a:t>
            </a:r>
          </a:p>
          <a:p>
            <a:pPr lvl="2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Arjan Kuijper,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2" name="Rectangle 10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8229600" cy="762000"/>
          </a:xfrm>
        </p:spPr>
        <p:txBody>
          <a:bodyPr/>
          <a:lstStyle/>
          <a:p>
            <a:r>
              <a:rPr lang="en-US" dirty="0"/>
              <a:t>The visual system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52600"/>
            <a:ext cx="8229600" cy="2438400"/>
          </a:xfrm>
        </p:spPr>
        <p:txBody>
          <a:bodyPr/>
          <a:lstStyle/>
          <a:p>
            <a:pPr lvl="1"/>
            <a:r>
              <a:rPr lang="en-US" sz="2200" dirty="0"/>
              <a:t>We see multi-scale: </a:t>
            </a:r>
          </a:p>
          <a:p>
            <a:pPr lvl="2"/>
            <a:r>
              <a:rPr lang="en-US" sz="2000" dirty="0"/>
              <a:t>The images only contain two values (black and white).</a:t>
            </a:r>
          </a:p>
          <a:p>
            <a:pPr lvl="2"/>
            <a:r>
              <a:rPr lang="en-US" sz="2000" dirty="0"/>
              <a:t>We </a:t>
            </a:r>
            <a:r>
              <a:rPr lang="en-US" sz="2000" dirty="0" smtClean="0"/>
              <a:t>regard </a:t>
            </a:r>
            <a:r>
              <a:rPr lang="en-US" sz="2000" dirty="0"/>
              <a:t>them as grey level images, or see structure.</a:t>
            </a:r>
          </a:p>
          <a:p>
            <a:pPr lvl="3"/>
            <a:endParaRPr lang="en-US" sz="1800" dirty="0"/>
          </a:p>
        </p:txBody>
      </p:sp>
      <p:pic>
        <p:nvPicPr>
          <p:cNvPr id="23556" name="Picture 4" descr="DottedP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995738" y="3505200"/>
            <a:ext cx="4968875" cy="2341562"/>
          </a:xfrm>
          <a:noFill/>
          <a:ln/>
        </p:spPr>
      </p:pic>
      <p:pic>
        <p:nvPicPr>
          <p:cNvPr id="23567" name="Picture 15" descr="dither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3505200"/>
            <a:ext cx="3124200" cy="3200400"/>
          </a:xfrm>
          <a:noFill/>
          <a:ln/>
        </p:spPr>
      </p:pic>
      <p:pic>
        <p:nvPicPr>
          <p:cNvPr id="8" name="Picture 4" descr="DottedPR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962400" y="3449638"/>
            <a:ext cx="4962170" cy="234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05600" y="63978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Arjan Kuijper,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762000"/>
          </a:xfrm>
        </p:spPr>
        <p:txBody>
          <a:bodyPr/>
          <a:lstStyle/>
          <a:p>
            <a:r>
              <a:rPr lang="en-US" dirty="0" smtClean="0"/>
              <a:t>The visual system</a:t>
            </a:r>
            <a:br>
              <a:rPr lang="en-US" dirty="0" smtClean="0"/>
            </a:br>
            <a:r>
              <a:rPr lang="en-US" sz="1800" dirty="0" smtClean="0"/>
              <a:t>(Founding </a:t>
            </a:r>
            <a:r>
              <a:rPr lang="en-US" sz="1800" dirty="0"/>
              <a:t>fathers of scale </a:t>
            </a:r>
            <a:r>
              <a:rPr lang="en-US" sz="1800" dirty="0" smtClean="0"/>
              <a:t>space theory)</a:t>
            </a:r>
            <a:endParaRPr lang="en-US" dirty="0"/>
          </a:p>
        </p:txBody>
      </p:sp>
      <p:pic>
        <p:nvPicPr>
          <p:cNvPr id="19464" name="Picture 8" descr="j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219700" y="1804987"/>
            <a:ext cx="1576388" cy="1885950"/>
          </a:xfrm>
          <a:noFill/>
          <a:ln/>
        </p:spPr>
      </p:pic>
      <p:pic>
        <p:nvPicPr>
          <p:cNvPr id="19463" name="Picture 7" descr="janiijima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1733550"/>
            <a:ext cx="3352800" cy="4895850"/>
          </a:xfrm>
          <a:noFill/>
          <a:ln/>
        </p:spPr>
      </p:pic>
      <p:pic>
        <p:nvPicPr>
          <p:cNvPr id="19467" name="Picture 11" descr="iijima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219700" y="4365104"/>
            <a:ext cx="1577975" cy="1885950"/>
          </a:xfrm>
          <a:noFill/>
          <a:ln/>
        </p:spPr>
      </p:pic>
      <p:sp>
        <p:nvSpPr>
          <p:cNvPr id="8" name="TextBox 7"/>
          <p:cNvSpPr txBox="1"/>
          <p:nvPr/>
        </p:nvSpPr>
        <p:spPr>
          <a:xfrm>
            <a:off x="6705600" y="63978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Arjan Kuijper, 2003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004048" y="371703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Jan J. Koenderink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62373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Taizo Iijima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9" name="Rectangle 15"/>
          <p:cNvSpPr>
            <a:spLocks noGrp="1" noChangeArrowheads="1"/>
          </p:cNvSpPr>
          <p:nvPr>
            <p:ph type="title" sz="quarter"/>
          </p:nvPr>
        </p:nvSpPr>
        <p:spPr>
          <a:xfrm>
            <a:off x="609600" y="533400"/>
            <a:ext cx="8229600" cy="762000"/>
          </a:xfrm>
        </p:spPr>
        <p:txBody>
          <a:bodyPr/>
          <a:lstStyle/>
          <a:p>
            <a:r>
              <a:rPr lang="en-US" dirty="0"/>
              <a:t>To model (II)</a:t>
            </a:r>
          </a:p>
        </p:txBody>
      </p:sp>
      <p:pic>
        <p:nvPicPr>
          <p:cNvPr id="31752" name="Picture 8" descr="mr12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627313" y="2881313"/>
            <a:ext cx="1800225" cy="1800225"/>
          </a:xfrm>
          <a:noFill/>
          <a:ln/>
        </p:spPr>
      </p:pic>
      <p:pic>
        <p:nvPicPr>
          <p:cNvPr id="31751" name="Picture 7" descr="mr25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755650" y="2881313"/>
            <a:ext cx="1800225" cy="1800225"/>
          </a:xfrm>
          <a:noFill/>
          <a:ln/>
        </p:spPr>
      </p:pic>
      <p:pic>
        <p:nvPicPr>
          <p:cNvPr id="31755" name="Picture 11" descr="mr6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00563" y="2881313"/>
            <a:ext cx="1800225" cy="1800225"/>
          </a:xfrm>
          <a:noFill/>
          <a:ln/>
        </p:spPr>
      </p:pic>
      <p:pic>
        <p:nvPicPr>
          <p:cNvPr id="31758" name="Picture 14" descr="mr3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/>
          <a:srcRect/>
          <a:stretch>
            <a:fillRect/>
          </a:stretch>
        </p:blipFill>
        <p:spPr>
          <a:xfrm>
            <a:off x="755650" y="4752975"/>
            <a:ext cx="1800225" cy="1800225"/>
          </a:xfrm>
          <a:noFill/>
          <a:ln/>
        </p:spPr>
      </p:pic>
      <p:pic>
        <p:nvPicPr>
          <p:cNvPr id="31770" name="Picture 26" descr="mr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27313" y="4752975"/>
            <a:ext cx="1800225" cy="1800225"/>
          </a:xfrm>
          <a:prstGeom prst="rect">
            <a:avLst/>
          </a:prstGeom>
          <a:noFill/>
        </p:spPr>
      </p:pic>
      <p:pic>
        <p:nvPicPr>
          <p:cNvPr id="31771" name="Picture 27" descr="mr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0563" y="4752975"/>
            <a:ext cx="1800225" cy="1800225"/>
          </a:xfrm>
          <a:prstGeom prst="rect">
            <a:avLst/>
          </a:prstGeom>
          <a:noFill/>
        </p:spPr>
      </p:pic>
      <p:sp>
        <p:nvSpPr>
          <p:cNvPr id="31772" name="Rectangle 28"/>
          <p:cNvSpPr>
            <a:spLocks noChangeArrowheads="1"/>
          </p:cNvSpPr>
          <p:nvPr/>
        </p:nvSpPr>
        <p:spPr bwMode="auto">
          <a:xfrm>
            <a:off x="539750" y="1820863"/>
            <a:ext cx="8229600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43000" lvl="2" indent="-228600" eaLnBrk="0" hangingPunct="0">
              <a:lnSpc>
                <a:spcPct val="94000"/>
              </a:lnSpc>
              <a:spcBef>
                <a:spcPct val="34000"/>
              </a:spcBef>
              <a:buClr>
                <a:schemeClr val="tx2"/>
              </a:buClr>
              <a:buFontTx/>
              <a:buChar char="•"/>
              <a:tabLst>
                <a:tab pos="452438" algn="l"/>
              </a:tabLst>
            </a:pP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ＭＳ Ｐゴシック" charset="-128"/>
              </a:rPr>
              <a:t>Don’t </a:t>
            </a:r>
            <a:r>
              <a:rPr lang="en-US" sz="2400" dirty="0">
                <a:latin typeface="Tahoma" charset="0"/>
                <a:ea typeface="ＭＳ Ｐゴシック" charset="-128"/>
              </a:rPr>
              <a:t>trust the resolution.</a:t>
            </a:r>
          </a:p>
          <a:p>
            <a:pPr marL="1600200" lvl="3" indent="-228600" eaLnBrk="0" hangingPunct="0">
              <a:lnSpc>
                <a:spcPct val="75000"/>
              </a:lnSpc>
              <a:spcBef>
                <a:spcPct val="30000"/>
              </a:spcBef>
              <a:buClr>
                <a:schemeClr val="accent2"/>
              </a:buClr>
              <a:buSzPct val="75000"/>
              <a:buFont typeface="Wingdings" charset="2"/>
              <a:buChar char="§"/>
              <a:tabLst>
                <a:tab pos="452438" algn="l"/>
              </a:tabLst>
            </a:pPr>
            <a:r>
              <a:rPr lang="en-US" sz="2000" dirty="0">
                <a:latin typeface="Tahoma" charset="0"/>
                <a:ea typeface="ＭＳ Ｐゴシック" charset="-128"/>
              </a:rPr>
              <a:t>What does a detector of a 3 pixels circular size detect?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6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Arjan Kuijper,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778098"/>
          </a:xfrm>
        </p:spPr>
        <p:txBody>
          <a:bodyPr/>
          <a:lstStyle/>
          <a:p>
            <a:r>
              <a:rPr lang="en-US" sz="2800" dirty="0" smtClean="0">
                <a:solidFill>
                  <a:schemeClr val="accent2"/>
                </a:solidFill>
              </a:rPr>
              <a:t>Corners</a:t>
            </a:r>
            <a:endParaRPr lang="en-US" sz="2800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91264" cy="4569371"/>
          </a:xfrm>
        </p:spPr>
        <p:txBody>
          <a:bodyPr/>
          <a:lstStyle/>
          <a:p>
            <a:r>
              <a:rPr lang="en-US" dirty="0" smtClean="0"/>
              <a:t>There exist a number of approaches to corner detecting. Here we will focus on a single type based on analyzing the statistics of </a:t>
            </a:r>
            <a:r>
              <a:rPr lang="en-US" dirty="0" smtClean="0">
                <a:solidFill>
                  <a:srgbClr val="FF0000"/>
                </a:solidFill>
              </a:rPr>
              <a:t>gradients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4" name="Picture 3" descr="gradi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5" y="2708920"/>
            <a:ext cx="589156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3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229600" cy="762000"/>
          </a:xfrm>
        </p:spPr>
        <p:txBody>
          <a:bodyPr/>
          <a:lstStyle/>
          <a:p>
            <a:r>
              <a:rPr lang="en-US" dirty="0"/>
              <a:t>To model (III)</a:t>
            </a:r>
          </a:p>
        </p:txBody>
      </p:sp>
      <p:sp>
        <p:nvSpPr>
          <p:cNvPr id="37904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8229600" cy="2438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2400" dirty="0"/>
              <a:t>Don’t trust the grid.</a:t>
            </a:r>
          </a:p>
          <a:p>
            <a:endParaRPr lang="en-US" sz="2400" dirty="0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1763713" y="14843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7898" name="Picture 10" descr="Einsteinblock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2095500"/>
            <a:ext cx="6194425" cy="4686300"/>
          </a:xfrm>
          <a:prstGeom prst="rect">
            <a:avLst/>
          </a:prstGeom>
          <a:noFill/>
        </p:spPr>
      </p:pic>
      <p:pic>
        <p:nvPicPr>
          <p:cNvPr id="37899" name="Picture 11" descr="Einsteinblock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288" y="4111625"/>
            <a:ext cx="647700" cy="49053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580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Arjan Kuijper,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model a device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It </a:t>
            </a:r>
            <a:r>
              <a:rPr lang="en-US" dirty="0" smtClean="0"/>
              <a:t>has finite resolution.</a:t>
            </a:r>
            <a:endParaRPr lang="en-US" dirty="0"/>
          </a:p>
          <a:p>
            <a:pPr lvl="3"/>
            <a:r>
              <a:rPr lang="en-US" dirty="0"/>
              <a:t>Infinite resolution is impossible.</a:t>
            </a:r>
          </a:p>
          <a:p>
            <a:pPr lvl="2"/>
            <a:r>
              <a:rPr lang="en-US" dirty="0"/>
              <a:t>Take uncommitted observations </a:t>
            </a:r>
          </a:p>
          <a:p>
            <a:pPr lvl="3"/>
            <a:r>
              <a:rPr lang="en-US" dirty="0"/>
              <a:t>There is no bias, no knowledge, no memory.</a:t>
            </a:r>
          </a:p>
          <a:p>
            <a:pPr lvl="2"/>
            <a:r>
              <a:rPr lang="en-US" dirty="0"/>
              <a:t>We know nothing. </a:t>
            </a:r>
          </a:p>
          <a:p>
            <a:pPr lvl="3"/>
            <a:r>
              <a:rPr lang="en-US" dirty="0"/>
              <a:t>At least, at the first stage. Refine later on.</a:t>
            </a:r>
          </a:p>
          <a:p>
            <a:pPr lvl="2"/>
            <a:r>
              <a:rPr lang="en-US" dirty="0"/>
              <a:t>Allow different scales. </a:t>
            </a:r>
          </a:p>
          <a:p>
            <a:pPr lvl="3"/>
            <a:r>
              <a:rPr lang="en-US" dirty="0"/>
              <a:t>There’s more than just pixels .</a:t>
            </a:r>
          </a:p>
          <a:p>
            <a:pPr lvl="2"/>
            <a:r>
              <a:rPr lang="en-US" dirty="0"/>
              <a:t>View them simultaneously.</a:t>
            </a:r>
          </a:p>
          <a:p>
            <a:pPr lvl="3"/>
            <a:r>
              <a:rPr lang="en-US" dirty="0"/>
              <a:t>There is no preferred size.</a:t>
            </a:r>
          </a:p>
          <a:p>
            <a:pPr lvl="2"/>
            <a:r>
              <a:rPr lang="en-US" dirty="0"/>
              <a:t>Noise is part of the measurement.</a:t>
            </a:r>
          </a:p>
          <a:p>
            <a:pPr lvl="3"/>
            <a:r>
              <a:rPr lang="en-US" dirty="0"/>
              <a:t>Beware!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05600" y="6400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Arjan Kuijper,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structure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>
              <a:buNone/>
            </a:pPr>
            <a:r>
              <a:rPr lang="en-US" dirty="0"/>
              <a:t>The challenge is to understand the image</a:t>
            </a:r>
            <a:br>
              <a:rPr lang="en-US" dirty="0"/>
            </a:br>
            <a:r>
              <a:rPr lang="en-US" dirty="0"/>
              <a:t>really on all the levels simultaneously,</a:t>
            </a:r>
            <a:br>
              <a:rPr lang="en-US" dirty="0"/>
            </a:br>
            <a:r>
              <a:rPr lang="en-US" dirty="0"/>
              <a:t>and not as an unrelated set of derived images</a:t>
            </a:r>
            <a:br>
              <a:rPr lang="en-US" dirty="0"/>
            </a:br>
            <a:r>
              <a:rPr lang="en-US" dirty="0"/>
              <a:t>at different levels of blurring.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Jan Koenderink (1984)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choice of model: Linear scale space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sz="2400" dirty="0" smtClean="0"/>
              <a:t>The scale space of </a:t>
            </a:r>
            <a:r>
              <a:rPr lang="en-US" sz="2400" i="1" dirty="0" smtClean="0"/>
              <a:t>I</a:t>
            </a:r>
            <a:r>
              <a:rPr lang="en-US" sz="2400" dirty="0" smtClean="0"/>
              <a:t> is a 1-parameter family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Scale is given by      and is an important parameter in Computer Vision algorithms</a:t>
            </a:r>
          </a:p>
          <a:p>
            <a:endParaRPr lang="en-US" sz="2400" dirty="0" smtClean="0"/>
          </a:p>
          <a:p>
            <a:r>
              <a:rPr lang="en-US" sz="2400" dirty="0" smtClean="0"/>
              <a:t>As the scale increases details in the image disappear and we focus on the large scale structures that are left.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8" name="Picture 7" descr="lena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676400"/>
            <a:ext cx="1441450" cy="1437435"/>
          </a:xfrm>
          <a:prstGeom prst="rect">
            <a:avLst/>
          </a:prstGeom>
        </p:spPr>
      </p:pic>
      <p:pic>
        <p:nvPicPr>
          <p:cNvPr id="9" name="Picture 8" descr="lena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200400"/>
            <a:ext cx="1441450" cy="1437434"/>
          </a:xfrm>
          <a:prstGeom prst="rect">
            <a:avLst/>
          </a:prstGeom>
        </p:spPr>
      </p:pic>
      <p:pic>
        <p:nvPicPr>
          <p:cNvPr id="10" name="Picture 9" descr="lena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4400"/>
            <a:ext cx="1441449" cy="1437434"/>
          </a:xfrm>
          <a:prstGeom prst="rect">
            <a:avLst/>
          </a:prstGeom>
        </p:spPr>
      </p:pic>
      <p:pic>
        <p:nvPicPr>
          <p:cNvPr id="11" name="Picture 10" descr="lena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1676400"/>
            <a:ext cx="1441449" cy="1437433"/>
          </a:xfrm>
          <a:prstGeom prst="rect">
            <a:avLst/>
          </a:prstGeom>
        </p:spPr>
      </p:pic>
      <p:pic>
        <p:nvPicPr>
          <p:cNvPr id="12" name="Picture 11" descr="lena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200400"/>
            <a:ext cx="1441448" cy="1437433"/>
          </a:xfrm>
          <a:prstGeom prst="rect">
            <a:avLst/>
          </a:prstGeom>
        </p:spPr>
      </p:pic>
      <p:pic>
        <p:nvPicPr>
          <p:cNvPr id="13" name="Picture 12" descr="lena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4724400"/>
            <a:ext cx="1441448" cy="1437432"/>
          </a:xfrm>
          <a:prstGeom prst="rect">
            <a:avLst/>
          </a:prstGeom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914400" y="2514600"/>
          <a:ext cx="285908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4" name="Equation" r:id="rId10" imgW="1549400" imgH="393700" progId="Equation.3">
                  <p:embed/>
                </p:oleObj>
              </mc:Choice>
              <mc:Fallback>
                <p:oleObj name="Equation" r:id="rId10" imgW="15494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4600"/>
                        <a:ext cx="2859088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3276600" y="3429000"/>
          <a:ext cx="304800" cy="238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95" name="Equation" r:id="rId12" imgW="114300" imgH="88900" progId="Equation.3">
                  <p:embed/>
                </p:oleObj>
              </mc:Choice>
              <mc:Fallback>
                <p:oleObj name="Equation" r:id="rId12" imgW="114300" imgH="889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29000"/>
                        <a:ext cx="304800" cy="2383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versus multi-resolution:</a:t>
            </a:r>
            <a:br>
              <a:rPr lang="en-US" dirty="0" smtClean="0"/>
            </a:br>
            <a:r>
              <a:rPr lang="en-US" dirty="0" smtClean="0"/>
              <a:t>The Gaussian pyramid</a:t>
            </a:r>
            <a:endParaRPr lang="en-US" dirty="0"/>
          </a:p>
        </p:txBody>
      </p:sp>
      <p:pic>
        <p:nvPicPr>
          <p:cNvPr id="4" name="Content Placeholder 3" descr="gaussian_pyrami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080" r="-30080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scale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an obvious need because we do not know the size of things.  </a:t>
            </a:r>
          </a:p>
          <a:p>
            <a:endParaRPr lang="en-US" dirty="0" smtClean="0"/>
          </a:p>
          <a:p>
            <a:r>
              <a:rPr lang="en-US" dirty="0" smtClean="0"/>
              <a:t>We may have to match images obtained from different distances.</a:t>
            </a:r>
          </a:p>
          <a:p>
            <a:endParaRPr lang="en-US" dirty="0"/>
          </a:p>
          <a:p>
            <a:r>
              <a:rPr lang="en-US" dirty="0" smtClean="0"/>
              <a:t>We may easily reduce resolution but we cannot increase</a:t>
            </a:r>
          </a:p>
          <a:p>
            <a:endParaRPr lang="en-US" dirty="0"/>
          </a:p>
          <a:p>
            <a:r>
              <a:rPr lang="en-US" dirty="0" smtClean="0"/>
              <a:t>Multi scale analysis may be used to speed up using a coarse to fine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398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Coarse to fine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Instead of solving the original problem reduce resolution and solve at coarse scale.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Use coarse solution to constrain the solution at finer scales.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Iterate until problem solved at full resolution. 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b="1" dirty="0" smtClean="0"/>
              <a:t>Application within</a:t>
            </a:r>
            <a:r>
              <a:rPr lang="en-US" dirty="0" smtClean="0"/>
              <a:t>:  Image matching, Flow computation/video coding, Adaptive thresholding or image normalization, Image registration etc.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0777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/>
          <a:lstStyle/>
          <a:p>
            <a:r>
              <a:rPr lang="en-US" dirty="0" smtClean="0"/>
              <a:t>Example: </a:t>
            </a:r>
            <a:br>
              <a:rPr lang="en-US" dirty="0" smtClean="0"/>
            </a:br>
            <a:r>
              <a:rPr lang="en-US" dirty="0" smtClean="0"/>
              <a:t>Coarse-to-fine edge-based stereo analysis</a:t>
            </a:r>
            <a:endParaRPr lang="en-US" dirty="0"/>
          </a:p>
        </p:txBody>
      </p:sp>
      <p:pic>
        <p:nvPicPr>
          <p:cNvPr id="4" name="Content Placeholder 3" descr="EdgePyramidStereo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16" r="-34816"/>
          <a:stretch>
            <a:fillRect/>
          </a:stretch>
        </p:blipFill>
        <p:spPr>
          <a:xfrm>
            <a:off x="611560" y="1685267"/>
            <a:ext cx="8075241" cy="4440897"/>
          </a:xfrm>
        </p:spPr>
      </p:pic>
    </p:spTree>
    <p:extLst>
      <p:ext uri="{BB962C8B-B14F-4D97-AF65-F5344CB8AC3E}">
        <p14:creationId xmlns:p14="http://schemas.microsoft.com/office/powerpoint/2010/main" val="10096971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 scale feature detectors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the mentioned interest point detectors may be extended to operate on all scale levels.</a:t>
            </a:r>
          </a:p>
          <a:p>
            <a:endParaRPr lang="en-US" dirty="0"/>
          </a:p>
          <a:p>
            <a:r>
              <a:rPr lang="en-US" dirty="0" smtClean="0"/>
              <a:t>Multi scale detectors must compare the detection strength at neighboring scale levels and suppress the non-maximal. </a:t>
            </a:r>
          </a:p>
          <a:p>
            <a:endParaRPr lang="en-US" dirty="0"/>
          </a:p>
          <a:p>
            <a:r>
              <a:rPr lang="en-US" dirty="0" smtClean="0"/>
              <a:t>The detection strength evaluation must be scale invariant.  This is a non-trivial matter (see paper by Tony Lindeberg in the supplementary material).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39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have to attribute each feature point </a:t>
            </a:r>
            <a:r>
              <a:rPr lang="en-US" dirty="0" smtClean="0"/>
              <a:t>with a </a:t>
            </a:r>
            <a:r>
              <a:rPr lang="en-US" dirty="0" smtClean="0"/>
              <a:t>descriptor </a:t>
            </a:r>
            <a:r>
              <a:rPr lang="en-US" dirty="0" smtClean="0"/>
              <a:t>in order to </a:t>
            </a:r>
            <a:r>
              <a:rPr lang="en-US" dirty="0" smtClean="0"/>
              <a:t>compare if the a candidate match is good or not.</a:t>
            </a:r>
          </a:p>
          <a:p>
            <a:endParaRPr lang="en-US" dirty="0"/>
          </a:p>
          <a:p>
            <a:r>
              <a:rPr lang="en-US" dirty="0" smtClean="0"/>
              <a:t>Descriptors have to be local, informative, insensitive to noise, luminance variations, perspective deformation including rotation, to pixel quantization etc.</a:t>
            </a:r>
          </a:p>
          <a:p>
            <a:endParaRPr lang="en-US" dirty="0"/>
          </a:p>
          <a:p>
            <a:r>
              <a:rPr lang="en-US" dirty="0" smtClean="0"/>
              <a:t>We like compact (low dimensional) descriptors but recognize that high dimensional ones may be more discriminative.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340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4032448" cy="778098"/>
          </a:xfrm>
        </p:spPr>
        <p:txBody>
          <a:bodyPr/>
          <a:lstStyle/>
          <a:p>
            <a:r>
              <a:rPr lang="en-US" sz="3200" dirty="0" smtClean="0">
                <a:solidFill>
                  <a:schemeClr val="accent2"/>
                </a:solidFill>
              </a:rPr>
              <a:t>Plot of gradients</a:t>
            </a:r>
            <a:endParaRPr lang="en-US" sz="3200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1560" y="5157192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For a corner, the </a:t>
            </a:r>
            <a:r>
              <a:rPr lang="en-US" sz="2000" dirty="0"/>
              <a:t>g</a:t>
            </a:r>
            <a:r>
              <a:rPr lang="en-US" sz="2000" dirty="0" smtClean="0"/>
              <a:t>radients will span a substantial area (pointing at two main directions).  For linear transitions (edges) they will all point in the same direction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8" name="Content Placeholder 7" descr="gradientplot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3" t="-27501" r="-4576" b="-33320"/>
          <a:stretch/>
        </p:blipFill>
        <p:spPr>
          <a:xfrm>
            <a:off x="1115616" y="1484784"/>
            <a:ext cx="6768752" cy="3652590"/>
          </a:xfrm>
        </p:spPr>
      </p:pic>
    </p:spTree>
    <p:extLst>
      <p:ext uri="{BB962C8B-B14F-4D97-AF65-F5344CB8AC3E}">
        <p14:creationId xmlns:p14="http://schemas.microsoft.com/office/powerpoint/2010/main" val="143625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/>
          <a:lstStyle/>
          <a:p>
            <a:r>
              <a:rPr lang="en-US" dirty="0" smtClean="0"/>
              <a:t>Most modern descriptors build on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dirty="0" smtClean="0"/>
              <a:t>Statistics </a:t>
            </a:r>
            <a:r>
              <a:rPr lang="en-US" dirty="0"/>
              <a:t>/ </a:t>
            </a:r>
            <a:r>
              <a:rPr lang="en-US" dirty="0" smtClean="0"/>
              <a:t>histogramming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dirty="0" smtClean="0"/>
              <a:t>Spatial sampling of the gradients is some neighborhood to the interest point.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 descriptors include color, e.g. color histograms      (but we skip this here)</a:t>
            </a:r>
          </a:p>
          <a:p>
            <a:endParaRPr lang="en-US" dirty="0"/>
          </a:p>
          <a:p>
            <a:r>
              <a:rPr lang="en-US" dirty="0" smtClean="0"/>
              <a:t>Few descriptors use raw image data as used in correlation</a:t>
            </a:r>
          </a:p>
          <a:p>
            <a:endParaRPr lang="en-US" dirty="0" smtClean="0"/>
          </a:p>
          <a:p>
            <a:r>
              <a:rPr lang="en-US" dirty="0" smtClean="0"/>
              <a:t>Next lecture will dwell with descriptor construction and matching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58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smtClean="0"/>
              <a:t>Forsyth and Ponce: Ch. 7.1 – 7.2, 7.7 (Filtering basics)</a:t>
            </a:r>
          </a:p>
          <a:p>
            <a:r>
              <a:rPr lang="en-US" dirty="0" smtClean="0"/>
              <a:t>Lowe IJCV 2004, Sec. 1 – 3 (DoG, Laplacian)</a:t>
            </a:r>
          </a:p>
          <a:p>
            <a:r>
              <a:rPr lang="en-US" dirty="0" smtClean="0"/>
              <a:t>Schmid, Mohr and Bauckhage IJCV 2000, Sec. 1 – 2 (Harris corner) </a:t>
            </a:r>
          </a:p>
          <a:p>
            <a:r>
              <a:rPr lang="en-US" dirty="0" smtClean="0"/>
              <a:t>Lindeberg 1996 (Scale-space theory)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Additional material:</a:t>
            </a:r>
          </a:p>
          <a:p>
            <a:r>
              <a:rPr lang="en-US" sz="2000" dirty="0" smtClean="0"/>
              <a:t>C. Harris and M. Stephens: A Combined Corner and Edge Detector. 4th </a:t>
            </a:r>
            <a:r>
              <a:rPr lang="en-US" sz="2000" dirty="0" err="1" smtClean="0"/>
              <a:t>Alvey</a:t>
            </a:r>
            <a:r>
              <a:rPr lang="en-US" sz="2000" dirty="0" smtClean="0"/>
              <a:t> Vision Conference, 147—151, 1988.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2"/>
                </a:solidFill>
              </a:rPr>
              <a:t>The structure tensor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 (G</a:t>
            </a:r>
            <a:r>
              <a:rPr lang="en-US" baseline="30000" dirty="0" smtClean="0"/>
              <a:t>i</a:t>
            </a:r>
            <a:r>
              <a:rPr lang="en-US" baseline="-25000" dirty="0" smtClean="0"/>
              <a:t>x</a:t>
            </a:r>
            <a:r>
              <a:rPr lang="en-US" dirty="0" smtClean="0"/>
              <a:t>,G</a:t>
            </a:r>
            <a:r>
              <a:rPr lang="en-US" baseline="30000" dirty="0" smtClean="0"/>
              <a:t>i</a:t>
            </a:r>
            <a:r>
              <a:rPr lang="en-US" baseline="-25000" dirty="0" smtClean="0"/>
              <a:t>y</a:t>
            </a:r>
            <a:r>
              <a:rPr lang="en-US" dirty="0" smtClean="0"/>
              <a:t>) be the i’th gradient in a square area around a potential corner point. In practice each gradient is weighted by a Gaussian of the distance to the point.</a:t>
            </a:r>
          </a:p>
          <a:p>
            <a:endParaRPr lang="en-US" dirty="0" smtClean="0"/>
          </a:p>
          <a:p>
            <a:r>
              <a:rPr lang="en-US" dirty="0" smtClean="0"/>
              <a:t>Let A</a:t>
            </a:r>
            <a:r>
              <a:rPr lang="en-US" baseline="-25000" dirty="0" smtClean="0"/>
              <a:t>[Nx2] </a:t>
            </a:r>
            <a:r>
              <a:rPr lang="en-US" dirty="0" smtClean="0"/>
              <a:t>be the stack of all N gradients</a:t>
            </a:r>
          </a:p>
          <a:p>
            <a:endParaRPr lang="en-US" dirty="0" smtClean="0"/>
          </a:p>
          <a:p>
            <a:r>
              <a:rPr lang="en-US" dirty="0" smtClean="0"/>
              <a:t>Let T = </a:t>
            </a:r>
            <a:r>
              <a:rPr lang="en-US" dirty="0" smtClean="0"/>
              <a:t>A</a:t>
            </a:r>
            <a:r>
              <a:rPr lang="en-US" baseline="30000" dirty="0" smtClean="0"/>
              <a:t>T</a:t>
            </a:r>
            <a:r>
              <a:rPr lang="en-US" dirty="0" smtClean="0"/>
              <a:t>A</a:t>
            </a:r>
            <a:r>
              <a:rPr lang="en-US" dirty="0"/>
              <a:t> </a:t>
            </a:r>
            <a:r>
              <a:rPr lang="en-US" dirty="0" smtClean="0"/>
              <a:t>be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the structure tensor</a:t>
            </a:r>
            <a:r>
              <a:rPr lang="en-US" dirty="0" smtClean="0"/>
              <a:t>, </a:t>
            </a:r>
            <a:r>
              <a:rPr lang="en-US" dirty="0" smtClean="0"/>
              <a:t>i.e. a 2x2 symmetric matrix of sums of products of gradient components.</a:t>
            </a:r>
          </a:p>
          <a:p>
            <a:endParaRPr lang="en-US" dirty="0" smtClean="0"/>
          </a:p>
          <a:p>
            <a:r>
              <a:rPr lang="en-US" dirty="0" smtClean="0"/>
              <a:t>T captures the second order statistics (i.e. variances and covariance's) of the </a:t>
            </a:r>
            <a:r>
              <a:rPr lang="en-US" dirty="0" smtClean="0">
                <a:solidFill>
                  <a:srgbClr val="FF0000"/>
                </a:solidFill>
              </a:rPr>
              <a:t>uncentered</a:t>
            </a:r>
            <a:r>
              <a:rPr lang="en-US" dirty="0" smtClean="0"/>
              <a:t> gradient point cloud.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29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tensor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525963"/>
          </a:xfrm>
        </p:spPr>
        <p:txBody>
          <a:bodyPr/>
          <a:lstStyle/>
          <a:p>
            <a:r>
              <a:rPr lang="en-US" dirty="0" smtClean="0"/>
              <a:t>The first eigenvector of T points in the direction where the gradient point cloud is broadest (has the largest </a:t>
            </a:r>
            <a:r>
              <a:rPr lang="en-US" dirty="0" smtClean="0"/>
              <a:t>variance </a:t>
            </a:r>
            <a:r>
              <a:rPr lang="en-US" dirty="0" smtClean="0"/>
              <a:t>given by the </a:t>
            </a:r>
            <a:r>
              <a:rPr lang="en-US" dirty="0" smtClean="0"/>
              <a:t>first eigenvalue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The second eigenvector is orthogonal to the first and points in the direction where the gradient point cloud is most condensed (has smallest variance = the 2. eigenvalue).  </a:t>
            </a:r>
            <a:endParaRPr lang="en-US" dirty="0"/>
          </a:p>
        </p:txBody>
      </p:sp>
      <p:pic>
        <p:nvPicPr>
          <p:cNvPr id="4" name="Picture 3" descr="gradientplot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1988840"/>
            <a:ext cx="354672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Corners by maximum of smallest eigenvalues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Only if the smallest eigenvalue is large the local gradient points in several dominant directions.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49599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576" y="3501008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Where </a:t>
            </a:r>
            <a:r>
              <a:rPr lang="en-US" sz="2000" dirty="0" smtClean="0"/>
              <a:t> </a:t>
            </a:r>
            <a:endParaRPr lang="en-US" sz="2000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18523"/>
              </p:ext>
            </p:extLst>
          </p:nvPr>
        </p:nvGraphicFramePr>
        <p:xfrm>
          <a:off x="2627784" y="3717032"/>
          <a:ext cx="2016224" cy="1107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" name="Equation" r:id="rId5" imgW="901700" imgH="495300" progId="Equation.3">
                  <p:embed/>
                </p:oleObj>
              </mc:Choice>
              <mc:Fallback>
                <p:oleObj name="Equation" r:id="rId5" imgW="901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7784" y="3717032"/>
                        <a:ext cx="2016224" cy="1107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67995"/>
              </p:ext>
            </p:extLst>
          </p:nvPr>
        </p:nvGraphicFramePr>
        <p:xfrm>
          <a:off x="2339752" y="2492896"/>
          <a:ext cx="417246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752" y="2492896"/>
                        <a:ext cx="4172464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99592" y="5301208"/>
            <a:ext cx="691276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 verify this solve </a:t>
            </a:r>
            <a:r>
              <a:rPr lang="en-US" sz="2400" dirty="0" smtClean="0">
                <a:solidFill>
                  <a:srgbClr val="008000"/>
                </a:solidFill>
              </a:rPr>
              <a:t>Tx =   x   </a:t>
            </a:r>
            <a:r>
              <a:rPr lang="en-US" sz="2400" dirty="0" smtClean="0"/>
              <a:t>or   </a:t>
            </a:r>
            <a:r>
              <a:rPr lang="en-US" sz="2400" dirty="0" smtClean="0">
                <a:solidFill>
                  <a:srgbClr val="008000"/>
                </a:solidFill>
              </a:rPr>
              <a:t>det(T-   I) = 0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Please note that we have to take a square root </a:t>
            </a:r>
            <a:endParaRPr lang="en-US" sz="2400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806920"/>
              </p:ext>
            </p:extLst>
          </p:nvPr>
        </p:nvGraphicFramePr>
        <p:xfrm>
          <a:off x="4067944" y="5373216"/>
          <a:ext cx="36004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9" imgW="139700" imgH="177800" progId="Equation.3">
                  <p:embed/>
                </p:oleObj>
              </mc:Choice>
              <mc:Fallback>
                <p:oleObj name="Equation" r:id="rId9" imgW="139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67944" y="5373216"/>
                        <a:ext cx="360040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534656"/>
              </p:ext>
            </p:extLst>
          </p:nvPr>
        </p:nvGraphicFramePr>
        <p:xfrm>
          <a:off x="6084168" y="5301208"/>
          <a:ext cx="360040" cy="450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0" name="Equation" r:id="rId11" imgW="139700" imgH="177800" progId="Equation.3">
                  <p:embed/>
                </p:oleObj>
              </mc:Choice>
              <mc:Fallback>
                <p:oleObj name="Equation" r:id="rId11" imgW="139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84168" y="5301208"/>
                        <a:ext cx="360040" cy="450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43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Shi-Tomasi corner detection</a:t>
            </a:r>
            <a:endParaRPr lang="en-US" dirty="0"/>
          </a:p>
        </p:txBody>
      </p:sp>
      <p:pic>
        <p:nvPicPr>
          <p:cNvPr id="4" name="Content Placeholder 3" descr="eigvalcorn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78270" y="1556792"/>
            <a:ext cx="8308530" cy="4569371"/>
          </a:xfrm>
        </p:spPr>
      </p:pic>
    </p:spTree>
    <p:extLst>
      <p:ext uri="{BB962C8B-B14F-4D97-AF65-F5344CB8AC3E}">
        <p14:creationId xmlns:p14="http://schemas.microsoft.com/office/powerpoint/2010/main" val="382975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Harris corners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Harris detector build on the same structure tensor T.  Harris and Stephens wanted to speed up and avoid the square root extraction.</a:t>
            </a:r>
          </a:p>
          <a:p>
            <a:endParaRPr lang="en-US" dirty="0" smtClean="0"/>
          </a:p>
          <a:p>
            <a:r>
              <a:rPr lang="en-US" dirty="0" smtClean="0"/>
              <a:t>We want: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Where 0 &lt; a &lt; 1</a:t>
            </a:r>
          </a:p>
          <a:p>
            <a:r>
              <a:rPr lang="en-US" dirty="0" smtClean="0"/>
              <a:t>Corresponding to the</a:t>
            </a:r>
          </a:p>
          <a:p>
            <a:r>
              <a:rPr lang="en-US" dirty="0"/>
              <a:t>c</a:t>
            </a:r>
            <a:r>
              <a:rPr lang="en-US" dirty="0" smtClean="0"/>
              <a:t>entral area of the figure</a:t>
            </a:r>
          </a:p>
          <a:p>
            <a:endParaRPr lang="en-US" dirty="0"/>
          </a:p>
        </p:txBody>
      </p:sp>
      <p:pic>
        <p:nvPicPr>
          <p:cNvPr id="4" name="Picture 3" descr="harri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81" y="2996952"/>
            <a:ext cx="4554953" cy="30963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673137"/>
              </p:ext>
            </p:extLst>
          </p:nvPr>
        </p:nvGraphicFramePr>
        <p:xfrm>
          <a:off x="1043607" y="3717032"/>
          <a:ext cx="1974413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0" name="Equation" r:id="rId4" imgW="1079500" imgH="393700" progId="Equation.3">
                  <p:embed/>
                </p:oleObj>
              </mc:Choice>
              <mc:Fallback>
                <p:oleObj name="Equation" r:id="rId4" imgW="1079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7" y="3717032"/>
                        <a:ext cx="1974413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3883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2088</TotalTime>
  <Words>1911</Words>
  <Application>Microsoft Macintosh PowerPoint</Application>
  <PresentationFormat>On-screen Show (4:3)</PresentationFormat>
  <Paragraphs>273</Paragraphs>
  <Slides>41</Slides>
  <Notes>16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DIKUTalkNew</vt:lpstr>
      <vt:lpstr>Equation</vt:lpstr>
      <vt:lpstr>Corners and Interest Points Matching</vt:lpstr>
      <vt:lpstr>Today</vt:lpstr>
      <vt:lpstr>Corners</vt:lpstr>
      <vt:lpstr>Plot of gradients</vt:lpstr>
      <vt:lpstr>The structure tensor</vt:lpstr>
      <vt:lpstr>Structure tensor analysis</vt:lpstr>
      <vt:lpstr>Corners by maximum of smallest eigenvalues</vt:lpstr>
      <vt:lpstr>Example: Shi-Tomasi corner detection</vt:lpstr>
      <vt:lpstr>Harris corners</vt:lpstr>
      <vt:lpstr>PowerPoint Presentation</vt:lpstr>
      <vt:lpstr>Harris detector</vt:lpstr>
      <vt:lpstr>Example Harris corner detection</vt:lpstr>
      <vt:lpstr>Interest point detectors: Detecting Harris corners (fixed scale)</vt:lpstr>
      <vt:lpstr>Plessey corner detector</vt:lpstr>
      <vt:lpstr>Example: Plessey corner detection</vt:lpstr>
      <vt:lpstr>Many other corner/interest point detectors exist</vt:lpstr>
      <vt:lpstr>Now we are going to use the interest points</vt:lpstr>
      <vt:lpstr>Fundamental Question: Where did the underlying feature go?</vt:lpstr>
      <vt:lpstr>Matching Strategy Illustrated</vt:lpstr>
      <vt:lpstr>Not all image patches can be matched</vt:lpstr>
      <vt:lpstr>Dense versus sparse matching?</vt:lpstr>
      <vt:lpstr>Salient points = Interests points</vt:lpstr>
      <vt:lpstr>Interest point detectors: Detecting blobs</vt:lpstr>
      <vt:lpstr>How do we know the size of things?</vt:lpstr>
      <vt:lpstr>Measurements What do we measure? </vt:lpstr>
      <vt:lpstr>Observations</vt:lpstr>
      <vt:lpstr>The visual system</vt:lpstr>
      <vt:lpstr>The visual system (Founding fathers of scale space theory)</vt:lpstr>
      <vt:lpstr>To model (II)</vt:lpstr>
      <vt:lpstr>To model (III)</vt:lpstr>
      <vt:lpstr>To model a device</vt:lpstr>
      <vt:lpstr>Deep structure</vt:lpstr>
      <vt:lpstr>Our choice of model: Linear scale space</vt:lpstr>
      <vt:lpstr>Multi-scale versus multi-resolution: The Gaussian pyramid</vt:lpstr>
      <vt:lpstr>Multi scale analysis</vt:lpstr>
      <vt:lpstr>Coarse to fine analysis</vt:lpstr>
      <vt:lpstr>Example:  Coarse-to-fine edge-based stereo analysis</vt:lpstr>
      <vt:lpstr>Multi scale feature detectors</vt:lpstr>
      <vt:lpstr>Introduction to descriptors</vt:lpstr>
      <vt:lpstr>Descriptors</vt:lpstr>
      <vt:lpstr>Literature</vt:lpstr>
    </vt:vector>
  </TitlesOfParts>
  <Company>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I: Detecting interest points</dc:title>
  <dc:creator>Kim Steenstrup Pedersen</dc:creator>
  <cp:lastModifiedBy>Søren Olsen</cp:lastModifiedBy>
  <cp:revision>326</cp:revision>
  <cp:lastPrinted>2013-11-20T10:40:57Z</cp:lastPrinted>
  <dcterms:created xsi:type="dcterms:W3CDTF">2012-11-25T12:49:12Z</dcterms:created>
  <dcterms:modified xsi:type="dcterms:W3CDTF">2015-11-24T12:06:01Z</dcterms:modified>
</cp:coreProperties>
</file>